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71" r:id="rId12"/>
    <p:sldId id="275" r:id="rId13"/>
    <p:sldId id="266" r:id="rId14"/>
    <p:sldId id="276" r:id="rId15"/>
    <p:sldId id="267" r:id="rId16"/>
    <p:sldId id="269" r:id="rId17"/>
    <p:sldId id="268" r:id="rId18"/>
    <p:sldId id="270" r:id="rId19"/>
    <p:sldId id="273" r:id="rId20"/>
    <p:sldId id="265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863"/>
    <a:srgbClr val="968504"/>
    <a:srgbClr val="003E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53" d="100"/>
          <a:sy n="53" d="100"/>
        </p:scale>
        <p:origin x="-96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14884"/>
            <a:ext cx="8786874" cy="121444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Волонтерський проект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Есхарівської</a:t>
            </a:r>
            <a:r>
              <a:rPr lang="uk-UA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загальноосвітньої школи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І-ІІІ ступенів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Чугуївської районної ради Харківської області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b="1" i="1" dirty="0" err="1" smtClean="0">
                <a:solidFill>
                  <a:srgbClr val="FF0000"/>
                </a:solidFill>
                <a:latin typeface="Georgia" pitchFamily="18" charset="0"/>
              </a:rPr>
              <a:t>“Допоможи</a:t>
            </a:r>
            <a:r>
              <a:rPr lang="uk-UA" sz="2800" b="1" i="1" dirty="0" smtClean="0">
                <a:solidFill>
                  <a:srgbClr val="FF0000"/>
                </a:solidFill>
                <a:latin typeface="Georgia" pitchFamily="18" charset="0"/>
              </a:rPr>
              <a:t> собі та </a:t>
            </a:r>
            <a:r>
              <a:rPr lang="uk-UA" sz="2800" b="1" i="1" dirty="0" err="1" smtClean="0">
                <a:solidFill>
                  <a:srgbClr val="FF0000"/>
                </a:solidFill>
                <a:latin typeface="Georgia" pitchFamily="18" charset="0"/>
              </a:rPr>
              <a:t>іншим”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000768"/>
            <a:ext cx="8715436" cy="714380"/>
          </a:xfrm>
        </p:spPr>
        <p:txBody>
          <a:bodyPr>
            <a:normAutofit fontScale="70000" lnSpcReduction="20000"/>
          </a:bodyPr>
          <a:lstStyle/>
          <a:p>
            <a:r>
              <a:rPr lang="uk-UA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Керівник проекту : </a:t>
            </a:r>
          </a:p>
          <a:p>
            <a:r>
              <a:rPr lang="uk-UA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rgia" pitchFamily="18" charset="0"/>
              </a:rPr>
              <a:t>Лоскутова</a:t>
            </a:r>
            <a:r>
              <a:rPr lang="uk-UA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rgia" pitchFamily="18" charset="0"/>
              </a:rPr>
              <a:t> Олександра Леонідівна</a:t>
            </a:r>
            <a:endParaRPr lang="ru-RU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1" y="0"/>
            <a:ext cx="9180266" cy="685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56" y="214290"/>
            <a:ext cx="6286544" cy="1143000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говори, а дій.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7554" y="1428736"/>
            <a:ext cx="3429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A80863"/>
                </a:solidFill>
                <a:latin typeface="Bookman Old Style" pitchFamily="18" charset="0"/>
              </a:rPr>
              <a:t>Серед</a:t>
            </a:r>
            <a:r>
              <a:rPr lang="ru-RU" sz="2800" b="1" dirty="0" smtClean="0">
                <a:solidFill>
                  <a:srgbClr val="A80863"/>
                </a:solidFill>
                <a:latin typeface="Bookman Old Style" pitchFamily="18" charset="0"/>
              </a:rPr>
              <a:t> </a:t>
            </a:r>
            <a:r>
              <a:rPr lang="ru-RU" sz="2800" b="1" dirty="0" err="1" smtClean="0">
                <a:solidFill>
                  <a:srgbClr val="A80863"/>
                </a:solidFill>
                <a:latin typeface="Bookman Old Style" pitchFamily="18" charset="0"/>
              </a:rPr>
              <a:t>учнів</a:t>
            </a:r>
            <a:r>
              <a:rPr lang="ru-RU" sz="2800" b="1" dirty="0" smtClean="0">
                <a:solidFill>
                  <a:srgbClr val="A80863"/>
                </a:solidFill>
                <a:latin typeface="Bookman Old Style" pitchFamily="18" charset="0"/>
              </a:rPr>
              <a:t> 5-6  </a:t>
            </a:r>
            <a:r>
              <a:rPr lang="ru-RU" sz="2800" b="1" dirty="0" err="1" smtClean="0">
                <a:solidFill>
                  <a:srgbClr val="A80863"/>
                </a:solidFill>
                <a:latin typeface="Bookman Old Style" pitchFamily="18" charset="0"/>
              </a:rPr>
              <a:t>класів</a:t>
            </a:r>
            <a:endParaRPr lang="ru-RU" sz="2800" b="1" dirty="0" smtClean="0">
              <a:solidFill>
                <a:srgbClr val="A80863"/>
              </a:solidFill>
              <a:latin typeface="Bookman Old Style" pitchFamily="18" charset="0"/>
            </a:endParaRPr>
          </a:p>
          <a:p>
            <a:r>
              <a:rPr lang="uk-UA" sz="2800" b="1" dirty="0" smtClean="0">
                <a:solidFill>
                  <a:srgbClr val="A80863"/>
                </a:solidFill>
                <a:latin typeface="Bookman Old Style" pitchFamily="18" charset="0"/>
              </a:rPr>
              <a:t>було проведено змагання  зі спортивного орієнтування</a:t>
            </a:r>
            <a:endParaRPr lang="ru-RU" sz="2800" b="1" dirty="0">
              <a:solidFill>
                <a:srgbClr val="A80863"/>
              </a:solidFill>
              <a:latin typeface="Bookman Old Style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0" y="428604"/>
            <a:ext cx="3143272" cy="2786082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00430" y="4071918"/>
            <a:ext cx="3143272" cy="278608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429388" y="1785926"/>
            <a:ext cx="2714612" cy="371477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2844" y="3357562"/>
            <a:ext cx="3143272" cy="2786082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7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Сплортивні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змагання 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“Козацькі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розваги”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4282" y="1214422"/>
            <a:ext cx="3929090" cy="3071834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714876" y="1285860"/>
            <a:ext cx="3929090" cy="3071834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28860" y="3357562"/>
            <a:ext cx="3929090" cy="3071834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uk-UA" dirty="0" smtClean="0"/>
              <a:t>Акції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1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799">
            <a:off x="679863" y="2585137"/>
            <a:ext cx="2787439" cy="37165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717">
            <a:off x="5122804" y="2418311"/>
            <a:ext cx="3777652" cy="28332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58" y="415069"/>
            <a:ext cx="4461035" cy="33457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28992" y="4549676"/>
            <a:ext cx="415530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</a:t>
            </a:r>
            <a:r>
              <a:rPr lang="uk-UA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ія</a:t>
            </a:r>
            <a:r>
              <a:rPr lang="uk-UA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uk-UA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«Шкідливим </a:t>
            </a:r>
          </a:p>
          <a:p>
            <a:pPr algn="ctr"/>
            <a:r>
              <a:rPr lang="uk-UA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звичкам - ні»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5812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147161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A80863"/>
                </a:solidFill>
                <a:latin typeface="Bookman Old Style" pitchFamily="18" charset="0"/>
              </a:rPr>
              <a:t>Зустріч з представниками кримінальної міліції у справах дітей</a:t>
            </a:r>
            <a:endParaRPr lang="ru-RU" b="1" dirty="0">
              <a:solidFill>
                <a:srgbClr val="A80863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714488"/>
            <a:ext cx="2162175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Блок-схема: данные 4"/>
          <p:cNvSpPr/>
          <p:nvPr/>
        </p:nvSpPr>
        <p:spPr>
          <a:xfrm>
            <a:off x="5000596" y="1857364"/>
            <a:ext cx="4143404" cy="4643446"/>
          </a:xfrm>
          <a:prstGeom prst="flowChartInputOutpu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данные 5"/>
          <p:cNvSpPr/>
          <p:nvPr/>
        </p:nvSpPr>
        <p:spPr>
          <a:xfrm flipH="1">
            <a:off x="500034" y="1857364"/>
            <a:ext cx="3643338" cy="4643446"/>
          </a:xfrm>
          <a:prstGeom prst="flowChartInputOutpu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Эльвира\Desktop\семинар\рамки\акции\getImage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539"/>
            <a:ext cx="3456384" cy="2592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Эльвира\Desktop\семинар\рамки\акции\getImage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77" y="1689089"/>
            <a:ext cx="4032448" cy="30243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Эльвира\Desktop\семинар\рамки\акции\getImag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5827"/>
            <a:ext cx="3676262" cy="27571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602620">
            <a:off x="5477364" y="682924"/>
            <a:ext cx="26388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АКЦІЯ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261738">
            <a:off x="-100114" y="4136644"/>
            <a:ext cx="57727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Подаруй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іграшку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итячому садку»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62998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910" y="428604"/>
            <a:ext cx="3429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A80863"/>
                </a:solidFill>
                <a:latin typeface="Bookman Old Style" pitchFamily="18" charset="0"/>
              </a:rPr>
              <a:t>Виховна година  </a:t>
            </a:r>
            <a:r>
              <a:rPr lang="uk-UA" sz="2800" b="1" dirty="0" err="1" smtClean="0">
                <a:ln>
                  <a:solidFill>
                    <a:schemeClr val="bg1"/>
                  </a:solidFill>
                </a:ln>
                <a:solidFill>
                  <a:srgbClr val="A80863"/>
                </a:solidFill>
                <a:latin typeface="Bookman Old Style" pitchFamily="18" charset="0"/>
              </a:rPr>
              <a:t>“Ми</a:t>
            </a:r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A80863"/>
                </a:solidFill>
                <a:latin typeface="Bookman Old Style" pitchFamily="18" charset="0"/>
              </a:rPr>
              <a:t> за здоровий </a:t>
            </a:r>
            <a:r>
              <a:rPr lang="uk-UA" sz="2800" b="1" dirty="0" err="1" smtClean="0">
                <a:ln>
                  <a:solidFill>
                    <a:schemeClr val="bg1"/>
                  </a:solidFill>
                </a:ln>
                <a:solidFill>
                  <a:srgbClr val="A80863"/>
                </a:solidFill>
                <a:latin typeface="Bookman Old Style" pitchFamily="18" charset="0"/>
              </a:rPr>
              <a:t>спосіб”</a:t>
            </a:r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A80863"/>
                </a:solidFill>
                <a:latin typeface="Bookman Old Style" pitchFamily="18" charset="0"/>
              </a:rPr>
              <a:t> життя для учнів 8 класу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A80863"/>
              </a:solidFill>
              <a:latin typeface="Bookman Old Style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4357686" y="214290"/>
            <a:ext cx="4500594" cy="3214686"/>
          </a:xfrm>
          <a:prstGeom prst="flowChartPunchedTap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4429124" y="3357562"/>
            <a:ext cx="4500594" cy="3214686"/>
          </a:xfrm>
          <a:prstGeom prst="flowChartPunchedTap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285720" y="3000372"/>
            <a:ext cx="4500594" cy="3214686"/>
          </a:xfrm>
          <a:prstGeom prst="flowChartPunchedTap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8" y="0"/>
            <a:ext cx="9168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285728"/>
            <a:ext cx="4786346" cy="1785950"/>
          </a:xfrm>
        </p:spPr>
        <p:txBody>
          <a:bodyPr>
            <a:normAutofit fontScale="77500" lnSpcReduction="20000"/>
          </a:bodyPr>
          <a:lstStyle/>
          <a:p>
            <a:pPr marL="266700" indent="0" algn="ctr">
              <a:buNone/>
            </a:pPr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Інтелектуальне благополуччя   є складовим здоров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`</a:t>
            </a:r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я,               тому  серед учнів нашої школи проводилися інтелектуальні ігри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4282" y="142852"/>
            <a:ext cx="3929090" cy="2571768"/>
          </a:xfrm>
          <a:prstGeom prst="round2DiagRect">
            <a:avLst>
              <a:gd name="adj1" fmla="val 16667"/>
              <a:gd name="adj2" fmla="val 50000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928926" y="2143116"/>
            <a:ext cx="3929090" cy="2571768"/>
          </a:xfrm>
          <a:prstGeom prst="round2DiagRect">
            <a:avLst>
              <a:gd name="adj1" fmla="val 16667"/>
              <a:gd name="adj2" fmla="val 50000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000628" y="4286232"/>
            <a:ext cx="3929090" cy="2571768"/>
          </a:xfrm>
          <a:prstGeom prst="round2DiagRect">
            <a:avLst>
              <a:gd name="adj1" fmla="val 16667"/>
              <a:gd name="adj2" fmla="val 50000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357562"/>
            <a:ext cx="2371725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7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8725">
            <a:off x="644463" y="4285410"/>
            <a:ext cx="3162303" cy="2371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Кожного   року  учні нашої школи є активними учасниками акції  </a:t>
            </a:r>
          </a:p>
          <a:p>
            <a:pPr algn="ctr"/>
            <a:r>
              <a:rPr lang="uk-UA" sz="2000" b="1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“Сердце</a:t>
            </a:r>
            <a:r>
              <a:rPr lang="uk-UA" sz="20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 </a:t>
            </a:r>
            <a:r>
              <a:rPr lang="uk-UA" sz="2000" b="1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сердця”</a:t>
            </a:r>
            <a:endParaRPr lang="ru-RU" sz="2000" b="1" dirty="0">
              <a:ln w="12700">
                <a:solidFill>
                  <a:srgbClr val="FFFF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857364"/>
            <a:ext cx="1990033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ердце 10"/>
          <p:cNvSpPr/>
          <p:nvPr/>
        </p:nvSpPr>
        <p:spPr>
          <a:xfrm rot="20447081">
            <a:off x="216973" y="983635"/>
            <a:ext cx="3929090" cy="3286148"/>
          </a:xfrm>
          <a:prstGeom prst="hear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 rot="698535">
            <a:off x="4923756" y="862684"/>
            <a:ext cx="3929090" cy="3286148"/>
          </a:xfrm>
          <a:prstGeom prst="hear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/>
          <p:cNvSpPr/>
          <p:nvPr/>
        </p:nvSpPr>
        <p:spPr>
          <a:xfrm rot="1581214">
            <a:off x="3954195" y="3701691"/>
            <a:ext cx="3929090" cy="3286148"/>
          </a:xfrm>
          <a:prstGeom prst="hear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6515088" cy="785834"/>
          </a:xfrm>
        </p:spPr>
        <p:txBody>
          <a:bodyPr/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Тиждень психології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10-конечная звезда 3"/>
          <p:cNvSpPr/>
          <p:nvPr/>
        </p:nvSpPr>
        <p:spPr>
          <a:xfrm>
            <a:off x="0" y="642918"/>
            <a:ext cx="4357718" cy="3429024"/>
          </a:xfrm>
          <a:prstGeom prst="star10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10-конечная звезда 4"/>
          <p:cNvSpPr/>
          <p:nvPr/>
        </p:nvSpPr>
        <p:spPr>
          <a:xfrm>
            <a:off x="4786282" y="714356"/>
            <a:ext cx="4357718" cy="3429024"/>
          </a:xfrm>
          <a:prstGeom prst="star10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0-конечная звезда 5"/>
          <p:cNvSpPr/>
          <p:nvPr/>
        </p:nvSpPr>
        <p:spPr>
          <a:xfrm>
            <a:off x="2285984" y="3428976"/>
            <a:ext cx="4357718" cy="3429024"/>
          </a:xfrm>
          <a:prstGeom prst="star10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Участь у туристичному зльоті</a:t>
            </a:r>
            <a:endParaRPr lang="ru-RU" b="1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 rot="21359430">
            <a:off x="609150" y="3232627"/>
            <a:ext cx="4714908" cy="3286148"/>
          </a:xfrm>
          <a:prstGeom prst="horizontalScroll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 rot="1082842">
            <a:off x="4036047" y="1006674"/>
            <a:ext cx="4714908" cy="3286148"/>
          </a:xfrm>
          <a:prstGeom prst="horizontalScroll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214422"/>
            <a:ext cx="3139781" cy="215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500570"/>
            <a:ext cx="1428760" cy="207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Волонтери\фон\1343222829_roma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5"/>
            <a:ext cx="9144001" cy="68580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Учасники проекту </a:t>
            </a:r>
            <a:r>
              <a:rPr lang="en-US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uk-UA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учні , педагоги, батьки</a:t>
            </a:r>
            <a:endParaRPr lang="ru-RU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715008" y="3571876"/>
            <a:ext cx="1571636" cy="1357322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732240" y="5517232"/>
            <a:ext cx="1224136" cy="119675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63688" y="2276872"/>
            <a:ext cx="1487658" cy="143503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835696" y="5589240"/>
            <a:ext cx="1224136" cy="126876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596336" y="4293096"/>
            <a:ext cx="1224136" cy="1368152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1560" y="1124744"/>
            <a:ext cx="1440160" cy="144016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707904" y="3429000"/>
            <a:ext cx="1152128" cy="1152128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99592" y="4149080"/>
            <a:ext cx="1224136" cy="1296144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716016" y="5589240"/>
            <a:ext cx="1224136" cy="1268760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20072" y="2060848"/>
            <a:ext cx="1224136" cy="1152128"/>
          </a:xfrm>
          <a:prstGeom prst="ellipse">
            <a:avLst/>
          </a:prstGeom>
          <a:blipFill>
            <a:blip r:embed="rId12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308304" y="2060848"/>
            <a:ext cx="1296144" cy="1152128"/>
          </a:xfrm>
          <a:prstGeom prst="ellipse">
            <a:avLst/>
          </a:prstGeom>
          <a:blipFill>
            <a:blip r:embed="rId1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275856" y="1556792"/>
            <a:ext cx="1368152" cy="1340768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2" grpId="0" animBg="1"/>
      <p:bldP spid="1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596" y="357166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80863"/>
                </a:solidFill>
                <a:latin typeface="Bookman Old Style" pitchFamily="18" charset="0"/>
              </a:rPr>
              <a:t>Активний відпочинок у  закладі </a:t>
            </a:r>
            <a:r>
              <a:rPr lang="uk-UA" sz="2800" b="1" dirty="0" err="1" smtClean="0">
                <a:solidFill>
                  <a:srgbClr val="A80863"/>
                </a:solidFill>
                <a:latin typeface="Bookman Old Style" pitchFamily="18" charset="0"/>
              </a:rPr>
              <a:t>“Сонечко”</a:t>
            </a:r>
            <a:endParaRPr lang="ru-RU" sz="2800" b="1" dirty="0">
              <a:solidFill>
                <a:srgbClr val="A80863"/>
              </a:solidFill>
              <a:latin typeface="Bookman Old Style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2500298" y="3429000"/>
            <a:ext cx="3786214" cy="2786082"/>
          </a:xfrm>
          <a:prstGeom prst="cloudCallou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214282" y="1214422"/>
            <a:ext cx="3714776" cy="2786082"/>
          </a:xfrm>
          <a:prstGeom prst="cloudCallou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-облако 9"/>
          <p:cNvSpPr/>
          <p:nvPr/>
        </p:nvSpPr>
        <p:spPr>
          <a:xfrm>
            <a:off x="5643570" y="785794"/>
            <a:ext cx="3214710" cy="3357586"/>
          </a:xfrm>
          <a:prstGeom prst="cloudCallou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572008"/>
            <a:ext cx="211692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571612"/>
            <a:ext cx="1714502" cy="171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416657">
            <a:off x="266682" y="4545974"/>
            <a:ext cx="230505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Работа\ПРЕЗЕНТАЦИИ\Фоны\49_P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84784"/>
            <a:ext cx="9001156" cy="4554551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   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Досконале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й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квітуче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здоров’я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є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нормальним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природним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станом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життя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... Бог</a:t>
            </a:r>
          </a:p>
          <a:p>
            <a:pPr algn="ctr">
              <a:buNone/>
            </a:pP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ніколи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не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створював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хвороб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і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страждань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: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це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винятково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творіння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людей.</a:t>
            </a:r>
          </a:p>
          <a:p>
            <a:pPr algn="ctr">
              <a:buNone/>
            </a:pP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Хвороби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виникають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від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того,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що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люди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порушують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закони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, за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якими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вони</a:t>
            </a:r>
          </a:p>
          <a:p>
            <a:pPr algn="ctr">
              <a:buNone/>
            </a:pP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повинні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жити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.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Прийде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час, коли головною метою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лікаря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буде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зберігати</a:t>
            </a:r>
            <a:endParaRPr lang="ru-RU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  <a:p>
            <a:pPr algn="ctr">
              <a:buNone/>
            </a:pP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здоров’я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людей, а не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намагатися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лікувати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їх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, коли вони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захворіли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. І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ще</a:t>
            </a:r>
            <a:endParaRPr lang="ru-RU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  <a:p>
            <a:pPr algn="ctr">
              <a:buNone/>
            </a:pP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згодом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прийде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час, коли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кожен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буде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своїм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особистим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лікарем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.</a:t>
            </a:r>
          </a:p>
          <a:p>
            <a:pPr algn="r"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(Р. </a:t>
            </a:r>
            <a:r>
              <a:rPr lang="ru-RU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Грінс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)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1429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Своєю діяльністю наші волонтери намагаються до </a:t>
            </a:r>
            <a:r>
              <a:rPr lang="uk-UA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сердця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кожного  донести  такі  слова: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:\Новая папка\фоны школьные 3\w0ZCly4b4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857232"/>
            <a:ext cx="4214842" cy="5000660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latin typeface="Georgia" pitchFamily="18" charset="0"/>
              </a:rPr>
              <a:t>Керівник проекту</a:t>
            </a:r>
            <a:r>
              <a:rPr lang="en-US" sz="2400" b="1" i="1" dirty="0" smtClean="0">
                <a:latin typeface="Georgia" pitchFamily="18" charset="0"/>
              </a:rPr>
              <a:t/>
            </a:r>
            <a:br>
              <a:rPr lang="en-US" sz="2400" b="1" i="1" dirty="0" smtClean="0">
                <a:latin typeface="Georgia" pitchFamily="18" charset="0"/>
              </a:rPr>
            </a:br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Лоскутова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Олександра Леонідівна</a:t>
            </a:r>
            <a:r>
              <a:rPr lang="uk-UA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практичний психолог,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класний керівник 8 класу, педагог-тренер Всеукраїнських програм “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просвітницькій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рівний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рівному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здорового способу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Профілактика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ризикованої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285860"/>
            <a:ext cx="3654083" cy="428625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Актуальність проекту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785794"/>
            <a:ext cx="4714908" cy="650085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В Україні сьогодні намітилася стійка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тенденція до збільшення проявів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негативної поведінки дітей і молоді.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Через ряд несприятливих соціальних і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культурних умов дитяче, підліткове та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молодіжне середовище потерпає від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небезпеки залучення до куріння,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вживання алкоголю та наркотичних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речовин, що різко погіршує стан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фізичного та психічного здоров’я дітей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і молоді. Гостро стоїть проблема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репродуктивного </a:t>
            </a:r>
            <a:r>
              <a:rPr lang="uk-UA" sz="1400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здоров’</a:t>
            </a:r>
            <a:r>
              <a:rPr lang="ru-RU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я.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Втрата </a:t>
            </a:r>
            <a:r>
              <a:rPr lang="uk-UA" sz="1400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здоров’</a:t>
            </a:r>
            <a:r>
              <a:rPr lang="ru-RU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я  </a:t>
            </a:r>
            <a:r>
              <a:rPr lang="ru-RU" sz="1400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серед</a:t>
            </a:r>
            <a:r>
              <a:rPr lang="ru-RU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 </a:t>
            </a:r>
            <a:r>
              <a:rPr lang="ru-RU" sz="1400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молоді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створює низку серйозних проблем. </a:t>
            </a:r>
            <a:endParaRPr lang="en-US" sz="14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З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огляду на це,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пріоритетним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напрямком розвитку сучасної освіти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проголошено утвердження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загальнолюдських цінностей,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збереження </a:t>
            </a:r>
            <a:r>
              <a:rPr lang="uk-UA" sz="1400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здоров’</a:t>
            </a:r>
            <a:r>
              <a:rPr lang="ru-RU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я </a:t>
            </a:r>
            <a:r>
              <a:rPr lang="ru-RU" sz="1400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учнів</a:t>
            </a:r>
            <a:r>
              <a:rPr lang="ru-RU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.</a:t>
            </a:r>
            <a:r>
              <a:rPr lang="en-US" sz="1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Актуальність проекту полягає в тому,</a:t>
            </a:r>
            <a:r>
              <a:rPr lang="en-US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що чим раніше формувати в учнів</a:t>
            </a:r>
            <a:r>
              <a:rPr lang="en-US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свідомості орієнтації на здоровий</a:t>
            </a:r>
            <a:r>
              <a:rPr lang="en-US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спосіб життя, тим вищою буде</a:t>
            </a:r>
            <a:r>
              <a:rPr lang="en-US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1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результативність.</a:t>
            </a:r>
            <a:endParaRPr lang="ru-RU" sz="14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389">
            <a:off x="1535203" y="1075519"/>
            <a:ext cx="2135507" cy="18157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247">
            <a:off x="515743" y="2640649"/>
            <a:ext cx="2340844" cy="184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470">
            <a:off x="1335770" y="4366770"/>
            <a:ext cx="2415777" cy="2143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Мета проекту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71448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Профілактика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явищ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пов’язаних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асоціальною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поведінкою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вживанням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алкоголю 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наркотичних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речовин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підлітків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позитивного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ставлення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 здорового способу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необхідності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його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дотримуватись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400948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 проекту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643050"/>
            <a:ext cx="7400948" cy="4525963"/>
          </a:xfrm>
        </p:spPr>
        <p:txBody>
          <a:bodyPr>
            <a:normAutofit/>
          </a:bodyPr>
          <a:lstStyle/>
          <a:p>
            <a:pPr lvl="0" algn="just"/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Підвищення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морального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рівня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особистості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pPr lvl="0" algn="just"/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Ознайомлення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негативними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наслідками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до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яких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призводять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куріння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алкоголь, наркотики;</a:t>
            </a:r>
          </a:p>
          <a:p>
            <a:pPr lvl="0" algn="just"/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Підвищення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рівня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статевої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культури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старшокласників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pPr lvl="0" algn="just"/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Формування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стійкого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негативного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відношення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паління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алкоголю,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наркотиків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безладу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статевих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стосунках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lvl="0" algn="just"/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Формування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підлітків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бажання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вести здоровий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спосіб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r>
              <a:rPr lang="ru-RU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Етапи проекту</a:t>
            </a:r>
            <a:endParaRPr lang="ru-RU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600200"/>
            <a:ext cx="7829576" cy="5257800"/>
          </a:xfrm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B0F0"/>
                </a:solidFill>
                <a:latin typeface="Bookman Old Style" pitchFamily="18" charset="0"/>
              </a:rPr>
              <a:t>1 </a:t>
            </a:r>
            <a:r>
              <a:rPr lang="ru-RU" b="1" dirty="0" err="1" smtClean="0">
                <a:solidFill>
                  <a:srgbClr val="00B0F0"/>
                </a:solidFill>
                <a:latin typeface="Bookman Old Style" pitchFamily="18" charset="0"/>
              </a:rPr>
              <a:t>етап</a:t>
            </a:r>
            <a:r>
              <a:rPr lang="ru-RU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uk-UA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uk-UA" b="1" i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Інформаційно</a:t>
            </a:r>
            <a:r>
              <a:rPr lang="uk-UA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</a:t>
            </a:r>
            <a:r>
              <a:rPr lang="uk-UA" b="1" i="1" u="sng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настановчий</a:t>
            </a:r>
            <a:r>
              <a:rPr lang="uk-UA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dirty="0" smtClean="0"/>
              <a:t>- Початкова оцінка ситуації (анкетування, соціальне опитування), визначення основних напрямків роботи.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      </a:t>
            </a:r>
            <a:r>
              <a:rPr lang="uk-UA" i="1" u="sng" dirty="0" smtClean="0"/>
              <a:t>Термін: </a:t>
            </a:r>
            <a:r>
              <a:rPr lang="uk-UA" i="1" dirty="0" smtClean="0">
                <a:solidFill>
                  <a:srgbClr val="7030A0"/>
                </a:solidFill>
                <a:latin typeface="Bookman Old Style" pitchFamily="18" charset="0"/>
              </a:rPr>
              <a:t>жовтень 2011 р. </a:t>
            </a:r>
            <a:endParaRPr lang="ru-RU" i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B0F0"/>
                </a:solidFill>
                <a:latin typeface="Bookman Old Style" pitchFamily="18" charset="0"/>
              </a:rPr>
              <a:t>2 </a:t>
            </a:r>
            <a:r>
              <a:rPr lang="ru-RU" b="1" dirty="0" err="1" smtClean="0">
                <a:solidFill>
                  <a:srgbClr val="00B0F0"/>
                </a:solidFill>
                <a:latin typeface="Bookman Old Style" pitchFamily="18" charset="0"/>
              </a:rPr>
              <a:t>етап</a:t>
            </a:r>
            <a:r>
              <a:rPr lang="ru-RU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uk-UA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«Організаційний»</a:t>
            </a:r>
            <a:r>
              <a:rPr 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uk-UA" dirty="0" smtClean="0"/>
              <a:t>- створення та засідання ініціативної групи, обговорення організації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uk-UA" dirty="0" smtClean="0"/>
              <a:t>заходів, акцій,  благодійних </a:t>
            </a:r>
            <a:r>
              <a:rPr lang="uk-UA" dirty="0" err="1" smtClean="0"/>
              <a:t>спра</a:t>
            </a:r>
            <a:r>
              <a:rPr lang="ru-RU" dirty="0" smtClean="0"/>
              <a:t>в</a:t>
            </a:r>
          </a:p>
          <a:p>
            <a:pPr indent="104775">
              <a:buNone/>
            </a:pPr>
            <a:r>
              <a:rPr lang="uk-UA" i="1" u="sng" dirty="0" smtClean="0"/>
              <a:t>Термін: </a:t>
            </a:r>
            <a:r>
              <a:rPr lang="uk-UA" i="1" dirty="0" smtClean="0">
                <a:solidFill>
                  <a:srgbClr val="7030A0"/>
                </a:solidFill>
                <a:latin typeface="Bookman Old Style" pitchFamily="18" charset="0"/>
              </a:rPr>
              <a:t>листопад 2011 р. </a:t>
            </a:r>
            <a:endParaRPr lang="ru-RU" i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B0F0"/>
                </a:solidFill>
                <a:latin typeface="Bookman Old Style" pitchFamily="18" charset="0"/>
              </a:rPr>
              <a:t>3 </a:t>
            </a:r>
            <a:r>
              <a:rPr lang="ru-RU" b="1" dirty="0" err="1" smtClean="0">
                <a:solidFill>
                  <a:srgbClr val="00B0F0"/>
                </a:solidFill>
                <a:latin typeface="Bookman Old Style" pitchFamily="18" charset="0"/>
              </a:rPr>
              <a:t>етап</a:t>
            </a:r>
            <a:r>
              <a:rPr lang="ru-RU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uk-UA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Основний»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dirty="0" smtClean="0"/>
              <a:t>- взаємодія загону волонтерів з  суспільними організаціями, надання допомоги, презентація </a:t>
            </a:r>
            <a:r>
              <a:rPr lang="uk-UA" dirty="0" err="1" smtClean="0"/>
              <a:t>оботи</a:t>
            </a:r>
            <a:r>
              <a:rPr lang="ru-RU" dirty="0" smtClean="0"/>
              <a:t>.</a:t>
            </a:r>
          </a:p>
          <a:p>
            <a:pPr indent="17463">
              <a:buNone/>
            </a:pPr>
            <a:r>
              <a:rPr lang="uk-UA" i="1" u="sng" dirty="0" smtClean="0"/>
              <a:t>Термін: </a:t>
            </a:r>
            <a:r>
              <a:rPr lang="uk-UA" i="1" dirty="0" smtClean="0">
                <a:solidFill>
                  <a:srgbClr val="7030A0"/>
                </a:solidFill>
                <a:latin typeface="Bookman Old Style" pitchFamily="18" charset="0"/>
              </a:rPr>
              <a:t>грудень2011р.- квітень 2012 р. </a:t>
            </a:r>
            <a:endParaRPr lang="ru-RU" i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B0F0"/>
                </a:solidFill>
                <a:latin typeface="Bookman Old Style" pitchFamily="18" charset="0"/>
              </a:rPr>
              <a:t>4 </a:t>
            </a:r>
            <a:r>
              <a:rPr lang="ru-RU" b="1" dirty="0" err="1" smtClean="0">
                <a:solidFill>
                  <a:srgbClr val="00B0F0"/>
                </a:solidFill>
                <a:latin typeface="Bookman Old Style" pitchFamily="18" charset="0"/>
              </a:rPr>
              <a:t>етап</a:t>
            </a:r>
            <a:r>
              <a:rPr lang="ru-RU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uk-UA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Підсумковий»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dirty="0" smtClean="0"/>
              <a:t>-  рефлексія за наслідками роботи і її впливом на суспільство, аналіз проведеної роботи, підведення підсумків</a:t>
            </a:r>
            <a:r>
              <a:rPr lang="ru-RU" dirty="0" smtClean="0"/>
              <a:t>.</a:t>
            </a:r>
          </a:p>
          <a:p>
            <a:pPr indent="17463">
              <a:buNone/>
            </a:pPr>
            <a:r>
              <a:rPr lang="uk-UA" i="1" u="sng" dirty="0" smtClean="0"/>
              <a:t>Термін:</a:t>
            </a:r>
            <a:r>
              <a:rPr lang="uk-UA" u="sng" dirty="0" smtClean="0"/>
              <a:t> </a:t>
            </a:r>
            <a:r>
              <a:rPr lang="uk-UA" i="1" dirty="0" smtClean="0">
                <a:solidFill>
                  <a:srgbClr val="7030A0"/>
                </a:solidFill>
                <a:latin typeface="Bookman Old Style" pitchFamily="18" charset="0"/>
              </a:rPr>
              <a:t>травень 2012 </a:t>
            </a:r>
            <a:r>
              <a:rPr lang="en-US" i="1" dirty="0" smtClean="0">
                <a:solidFill>
                  <a:srgbClr val="7030A0"/>
                </a:solidFill>
                <a:latin typeface="Bookman Old Style" pitchFamily="18" charset="0"/>
              </a:rPr>
              <a:t>р. </a:t>
            </a:r>
            <a:endParaRPr lang="ru-RU" i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215238" cy="1143000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Очікувані результати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571612"/>
            <a:ext cx="7143800" cy="4525963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Збільшення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книжкового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фонду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шкільної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бібліотеки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Зменшення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правопорушень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негативних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проявів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поведінки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серед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дітей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Ø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уміння  своєчасно приймати відповідальні рішення щодо запобігання  шкідливих звичок;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>
              <a:lnSpc>
                <a:spcPct val="120000"/>
              </a:lnSpc>
              <a:buFont typeface="Wingdings" pitchFamily="2" charset="2"/>
              <a:buChar char="Ø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навички дотримання здорового способу життя;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>
              <a:lnSpc>
                <a:spcPct val="120000"/>
              </a:lnSpc>
              <a:buFont typeface="Wingdings" pitchFamily="2" charset="2"/>
              <a:buChar char="Ø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відповідальне ставлення до власного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здоров’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Удосконал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ення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навич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спілкування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дорослими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малих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3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Засідання ініціативної групи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765">
            <a:off x="974293" y="1594898"/>
            <a:ext cx="2684446" cy="327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239">
            <a:off x="4595035" y="1754959"/>
            <a:ext cx="3925820" cy="30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643446"/>
            <a:ext cx="2857500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082035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578</Words>
  <Application>Microsoft Office PowerPoint</Application>
  <PresentationFormat>Экран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Волонтерський проект Есхарівської загальноосвітньої школи  І-ІІІ ступенів  Чугуївської районної ради Харківської області “Допоможи собі та іншим”</vt:lpstr>
      <vt:lpstr>Учасники проекту - учні , педагоги, батьки</vt:lpstr>
      <vt:lpstr>Керівник проекту Лоскутова  Олександра Леонідівна, практичний психолог,  класний керівник 8 класу, педагог-тренер Всеукраїнських програм “Сприяння просвітницькій  роботі «рівний — рівному» серед молоді України щодо здорового способу життя», «Профілактика ризикованої поведінки»</vt:lpstr>
      <vt:lpstr>Актуальність проекту</vt:lpstr>
      <vt:lpstr>Мета проекту</vt:lpstr>
      <vt:lpstr>Завдання проекту</vt:lpstr>
      <vt:lpstr>Етапи проекту</vt:lpstr>
      <vt:lpstr>Очікувані результати</vt:lpstr>
      <vt:lpstr>Слайд 9</vt:lpstr>
      <vt:lpstr>Не говори, а дій.   </vt:lpstr>
      <vt:lpstr>Сплортивні змагання  “Козацькі розваги”</vt:lpstr>
      <vt:lpstr>Слайд 12</vt:lpstr>
      <vt:lpstr>Слайд 13</vt:lpstr>
      <vt:lpstr>Слайд 14</vt:lpstr>
      <vt:lpstr>Слайд 15</vt:lpstr>
      <vt:lpstr>Слайд 16</vt:lpstr>
      <vt:lpstr>Слайд 17</vt:lpstr>
      <vt:lpstr>Тиждень психології</vt:lpstr>
      <vt:lpstr>Участь у туристичному зльоті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Волонтерський проект Есхарівської загальноосвітньої школи І-ІІІ ступенів Чугуївської районної ради Харківської області “Допоможи собі та іншим”</dc:title>
  <cp:lastModifiedBy>Слабинская</cp:lastModifiedBy>
  <cp:revision>84</cp:revision>
  <dcterms:modified xsi:type="dcterms:W3CDTF">2012-11-30T14:37:39Z</dcterms:modified>
</cp:coreProperties>
</file>